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3" r:id="rId3"/>
    <p:sldId id="284" r:id="rId4"/>
    <p:sldId id="285" r:id="rId5"/>
    <p:sldId id="286" r:id="rId6"/>
    <p:sldId id="288" r:id="rId7"/>
    <p:sldId id="287" r:id="rId8"/>
    <p:sldId id="256" r:id="rId9"/>
    <p:sldId id="290" r:id="rId10"/>
    <p:sldId id="257" r:id="rId11"/>
    <p:sldId id="258" r:id="rId12"/>
    <p:sldId id="270" r:id="rId13"/>
    <p:sldId id="259" r:id="rId14"/>
    <p:sldId id="261" r:id="rId15"/>
    <p:sldId id="267" r:id="rId16"/>
    <p:sldId id="271" r:id="rId17"/>
    <p:sldId id="260" r:id="rId18"/>
    <p:sldId id="262" r:id="rId19"/>
    <p:sldId id="275" r:id="rId20"/>
    <p:sldId id="277" r:id="rId21"/>
    <p:sldId id="264" r:id="rId22"/>
    <p:sldId id="280" r:id="rId23"/>
    <p:sldId id="265" r:id="rId24"/>
    <p:sldId id="269" r:id="rId25"/>
    <p:sldId id="293" r:id="rId26"/>
    <p:sldId id="294" r:id="rId27"/>
    <p:sldId id="296" r:id="rId28"/>
    <p:sldId id="297" r:id="rId29"/>
    <p:sldId id="298" r:id="rId30"/>
    <p:sldId id="299" r:id="rId31"/>
    <p:sldId id="263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4" d="100"/>
          <a:sy n="64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2E799-7D15-425A-BB1B-7B09C1CCB6A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ADF4-D7F3-456D-B08A-69E3426A4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B541-72E3-498F-A1BF-AD408DC3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BF2-7653-4E7D-B982-F5F756C0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substance that provides nourishment essential for the maintenance of life and for growth .</a:t>
            </a:r>
          </a:p>
        </p:txBody>
      </p:sp>
    </p:spTree>
    <p:extLst>
      <p:ext uri="{BB962C8B-B14F-4D97-AF65-F5344CB8AC3E}">
        <p14:creationId xmlns:p14="http://schemas.microsoft.com/office/powerpoint/2010/main" val="84780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Disaccharide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Sweet in taste . Soluble in water </a:t>
            </a:r>
          </a:p>
          <a:p>
            <a:r>
              <a:rPr lang="en-US" dirty="0"/>
              <a:t>Cannot pass through cell membrane </a:t>
            </a:r>
          </a:p>
          <a:p>
            <a:r>
              <a:rPr lang="en-US" dirty="0">
                <a:solidFill>
                  <a:schemeClr val="tx1"/>
                </a:solidFill>
              </a:rPr>
              <a:t>All have same molecular formula C12H22O11 but different structural formula </a:t>
            </a:r>
          </a:p>
          <a:p>
            <a:r>
              <a:rPr lang="en-US" dirty="0"/>
              <a:t>All monosaccharide and disaccharide are called reducing sugar except sucrose.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/>
              <a:t>Condensation </a:t>
            </a:r>
          </a:p>
          <a:p>
            <a:pPr>
              <a:buNone/>
            </a:pPr>
            <a:r>
              <a:rPr lang="en-US" dirty="0"/>
              <a:t>The formation of large molecule from small simple molecules with the release of water is known as condensation </a:t>
            </a:r>
          </a:p>
          <a:p>
            <a:r>
              <a:rPr lang="en-US" b="1" dirty="0"/>
              <a:t>Hydrolysis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The breakdown of large complex molecules into small simple molecule with the addition of water is called hydrolysis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densation-hydrolysis-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0" y="0"/>
            <a:ext cx="8382000" cy="72521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Polysaccharide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r>
              <a:rPr lang="en-US" dirty="0"/>
              <a:t>Formed when more than two monosaccharide combine together with the release of water</a:t>
            </a:r>
          </a:p>
          <a:p>
            <a:r>
              <a:rPr lang="en-US" dirty="0"/>
              <a:t>They are tasteless. Insoluble in water </a:t>
            </a:r>
          </a:p>
          <a:p>
            <a:r>
              <a:rPr lang="en-US" dirty="0"/>
              <a:t>Cannot cross the cell membrane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carbohydrates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source of energy </a:t>
            </a:r>
          </a:p>
          <a:p>
            <a:r>
              <a:rPr lang="en-US" dirty="0"/>
              <a:t>Used for the formation of cell wall</a:t>
            </a:r>
          </a:p>
          <a:p>
            <a:r>
              <a:rPr lang="en-US" dirty="0"/>
              <a:t>To be converted into different food substances like amino acids and fats </a:t>
            </a:r>
          </a:p>
          <a:p>
            <a:r>
              <a:rPr lang="en-US" dirty="0"/>
              <a:t>Used for the formation of nucleic acid e.g. DNA or RNA </a:t>
            </a:r>
          </a:p>
          <a:p>
            <a:r>
              <a:rPr lang="en-US" dirty="0"/>
              <a:t>Used for the formation of nectar in flowers to attract insects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reducing sugar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2 cm3 of reducing sugar in a test tube and add Benedict solution and heat . Initial color is blue but if reducing sugar is present it turns into brick red / orange. Otherwise it </a:t>
            </a:r>
            <a:r>
              <a:rPr lang="en-US"/>
              <a:t>remains blue 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95588" y="3219450"/>
          <a:ext cx="35528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3552120" imgH="417600" progId="Package">
                  <p:embed/>
                </p:oleObj>
              </mc:Choice>
              <mc:Fallback>
                <p:oleObj name="Packager Shell Object" showAsIcon="1" r:id="rId3" imgW="3552120" imgH="4176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3219450"/>
                        <a:ext cx="35528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Compounds made up of carbon , hydrogen , oxygen and nitrogen.</a:t>
            </a:r>
          </a:p>
          <a:p>
            <a:pPr>
              <a:buNone/>
            </a:pPr>
            <a:r>
              <a:rPr lang="en-US" dirty="0"/>
              <a:t>Basic unit is amino acids .  </a:t>
            </a:r>
          </a:p>
          <a:p>
            <a:pPr>
              <a:buNone/>
            </a:pPr>
            <a:r>
              <a:rPr lang="en-US" b="1" dirty="0"/>
              <a:t>Source : </a:t>
            </a:r>
            <a:r>
              <a:rPr lang="en-US" dirty="0"/>
              <a:t>meat , egg white ,milk, fish, cereals, peas, beans  etc</a:t>
            </a:r>
          </a:p>
          <a:p>
            <a:pPr>
              <a:buNone/>
            </a:pPr>
            <a:r>
              <a:rPr lang="en-US" b="1" dirty="0"/>
              <a:t>Function :</a:t>
            </a:r>
          </a:p>
          <a:p>
            <a:r>
              <a:rPr lang="en-US" dirty="0"/>
              <a:t>used for growth , repairing of tissues  </a:t>
            </a:r>
          </a:p>
          <a:p>
            <a:r>
              <a:rPr lang="en-US" dirty="0"/>
              <a:t>Formation of new protoplasm </a:t>
            </a:r>
          </a:p>
          <a:p>
            <a:r>
              <a:rPr lang="en-US" dirty="0"/>
              <a:t>Used for the formation of enzymes and antibodies </a:t>
            </a:r>
          </a:p>
          <a:p>
            <a:r>
              <a:rPr lang="en-US" dirty="0"/>
              <a:t>Used for the formation of hormones</a:t>
            </a:r>
          </a:p>
          <a:p>
            <a:pPr>
              <a:buNone/>
            </a:pPr>
            <a:r>
              <a:rPr lang="en-US" b="1" dirty="0"/>
              <a:t>Deficiency </a:t>
            </a:r>
          </a:p>
          <a:p>
            <a:r>
              <a:rPr lang="en-US" dirty="0"/>
              <a:t>Stunted growth </a:t>
            </a:r>
          </a:p>
          <a:p>
            <a:r>
              <a:rPr lang="en-US" dirty="0"/>
              <a:t>Slow repairing of tissues </a:t>
            </a:r>
          </a:p>
          <a:p>
            <a:r>
              <a:rPr lang="en-US" dirty="0"/>
              <a:t>Lack of enzymes </a:t>
            </a:r>
          </a:p>
          <a:p>
            <a:r>
              <a:rPr lang="en-US" dirty="0"/>
              <a:t>Weak muscles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Kwashiorkor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Symptoms of kwashiorkor include:</a:t>
            </a:r>
          </a:p>
          <a:p>
            <a:r>
              <a:rPr lang="en-US" dirty="0"/>
              <a:t>Change in skin and hair color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Loss of muscle mass</a:t>
            </a:r>
          </a:p>
          <a:p>
            <a:r>
              <a:rPr lang="en-US" dirty="0"/>
              <a:t>Swelling of ankles and feet</a:t>
            </a:r>
          </a:p>
          <a:p>
            <a:r>
              <a:rPr lang="en-US" dirty="0"/>
              <a:t>Irritability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ficiency-diseases-ppt-by-amulya-s-d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0151-5007-AE46-9724-79E8FD36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0D743-5054-DE48-97FA-B22407701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Q. How does energy utilized in the body? </a:t>
            </a:r>
          </a:p>
          <a:p>
            <a:r>
              <a:rPr lang="en-US"/>
              <a:t>  it is used in active transport  for absorption against the concentration gradient e.g. Absorption of amino acids and glucose in small intestine </a:t>
            </a:r>
          </a:p>
          <a:p>
            <a:r>
              <a:rPr lang="en-US"/>
              <a:t>It is used in mascular contraction and locomotion </a:t>
            </a:r>
          </a:p>
          <a:p>
            <a:r>
              <a:rPr lang="en-US"/>
              <a:t>It is used in transmission of nerve impulses</a:t>
            </a:r>
          </a:p>
          <a:p>
            <a:r>
              <a:rPr lang="en-US"/>
              <a:t>Used in formation of new protoplasm and repairing of worn parts</a:t>
            </a:r>
          </a:p>
          <a:p>
            <a:r>
              <a:rPr lang="en-US"/>
              <a:t>Used in growth and cell division </a:t>
            </a:r>
          </a:p>
          <a:p>
            <a:r>
              <a:rPr lang="en-US"/>
              <a:t>Used to maintain internal body temperature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8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proteins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2 cm3 of  proteins   in a test tube and add </a:t>
            </a:r>
            <a:r>
              <a:rPr lang="en-US" dirty="0" err="1"/>
              <a:t>biuret</a:t>
            </a:r>
            <a:r>
              <a:rPr lang="en-US" dirty="0"/>
              <a:t>  solution . Initial color is blue but if protein is present it turns into purple/violet .Otherwise it remains blue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biuret-test-resul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57600"/>
            <a:ext cx="3952875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Lipids/ fats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up of carbon , hydrogen and oxygen . </a:t>
            </a:r>
          </a:p>
          <a:p>
            <a:pPr>
              <a:buNone/>
            </a:pPr>
            <a:r>
              <a:rPr lang="en-US" dirty="0"/>
              <a:t>    3 fatty acid + 1 glycerol → fat + water </a:t>
            </a:r>
          </a:p>
          <a:p>
            <a:endParaRPr lang="en-US" dirty="0"/>
          </a:p>
          <a:p>
            <a:pPr lvl="6">
              <a:buNone/>
            </a:pPr>
            <a:r>
              <a:rPr lang="en-US" b="1" dirty="0"/>
              <a:t>→	</a:t>
            </a:r>
            <a:r>
              <a:rPr lang="en-US" dirty="0"/>
              <a:t>		</a:t>
            </a:r>
            <a:r>
              <a:rPr lang="en-US" sz="4800" dirty="0"/>
              <a:t>+ water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1066800" y="3429000"/>
            <a:ext cx="1143000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990600" y="4343400"/>
            <a:ext cx="1143000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5"/>
          <p:cNvSpPr/>
          <p:nvPr/>
        </p:nvSpPr>
        <p:spPr>
          <a:xfrm>
            <a:off x="990600" y="5105400"/>
            <a:ext cx="1143000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3505200"/>
            <a:ext cx="457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3505200"/>
            <a:ext cx="457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unched Tape 8"/>
          <p:cNvSpPr/>
          <p:nvPr/>
        </p:nvSpPr>
        <p:spPr>
          <a:xfrm>
            <a:off x="4495800" y="4800600"/>
            <a:ext cx="1143000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4495800" y="4114800"/>
            <a:ext cx="1143000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unched Tape 10"/>
          <p:cNvSpPr/>
          <p:nvPr/>
        </p:nvSpPr>
        <p:spPr>
          <a:xfrm>
            <a:off x="4495800" y="3429000"/>
            <a:ext cx="1143000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/>
              <a:t>Sources of fats :</a:t>
            </a:r>
          </a:p>
          <a:p>
            <a:pPr>
              <a:buNone/>
            </a:pPr>
            <a:r>
              <a:rPr lang="en-US" dirty="0"/>
              <a:t>Butter, cheese, milk, egg yolk, red </a:t>
            </a:r>
            <a:r>
              <a:rPr lang="en-US" dirty="0" err="1"/>
              <a:t>meat,nuts</a:t>
            </a:r>
            <a:r>
              <a:rPr lang="en-US" dirty="0"/>
              <a:t>  vegetable oil i.e. olive oil, castor oil, sunflower oil, etc.</a:t>
            </a:r>
          </a:p>
          <a:p>
            <a:pPr>
              <a:buNone/>
            </a:pPr>
            <a:r>
              <a:rPr lang="en-US" b="1" u="sng" dirty="0"/>
              <a:t>Function :</a:t>
            </a:r>
          </a:p>
          <a:p>
            <a:r>
              <a:rPr lang="en-US" dirty="0"/>
              <a:t>Used as a source of energy </a:t>
            </a:r>
          </a:p>
          <a:p>
            <a:r>
              <a:rPr lang="en-US" dirty="0"/>
              <a:t>Essential for the formation of cell especially for cell membrane</a:t>
            </a:r>
          </a:p>
          <a:p>
            <a:r>
              <a:rPr lang="en-US" dirty="0"/>
              <a:t>Stored beneath the skin in adipose tissue which acts as an insulator of heat and prevent excessive water loss.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/>
              <a:t>Saturated fats </a:t>
            </a:r>
          </a:p>
          <a:p>
            <a:r>
              <a:rPr lang="en-US" dirty="0"/>
              <a:t>Mostly obtained from animal food sources </a:t>
            </a:r>
          </a:p>
          <a:p>
            <a:r>
              <a:rPr lang="en-US" dirty="0"/>
              <a:t>Solid at room temperature </a:t>
            </a:r>
            <a:r>
              <a:rPr lang="en-US" b="1" dirty="0"/>
              <a:t>e.g.</a:t>
            </a:r>
            <a:r>
              <a:rPr lang="en-US" dirty="0"/>
              <a:t> ghee</a:t>
            </a:r>
          </a:p>
          <a:p>
            <a:r>
              <a:rPr lang="en-US" dirty="0"/>
              <a:t>Unhealthy fats may result in deposition of </a:t>
            </a:r>
            <a:r>
              <a:rPr lang="en-US" dirty="0" err="1"/>
              <a:t>cholestrol</a:t>
            </a:r>
            <a:r>
              <a:rPr lang="en-US" dirty="0"/>
              <a:t> within arteries creating a risk of heart disease.</a:t>
            </a:r>
          </a:p>
          <a:p>
            <a:pPr>
              <a:buNone/>
            </a:pPr>
            <a:r>
              <a:rPr lang="en-US" b="1" u="sng" dirty="0"/>
              <a:t>Unsaturated fats </a:t>
            </a:r>
          </a:p>
          <a:p>
            <a:r>
              <a:rPr lang="en-US" dirty="0"/>
              <a:t>Mostly obtained from vegetable food sources </a:t>
            </a:r>
          </a:p>
          <a:p>
            <a:r>
              <a:rPr lang="en-US" dirty="0"/>
              <a:t>Liquid at room temperature </a:t>
            </a:r>
            <a:r>
              <a:rPr lang="en-US" b="1" dirty="0"/>
              <a:t>e.g. </a:t>
            </a:r>
            <a:r>
              <a:rPr lang="en-US" dirty="0"/>
              <a:t>oil </a:t>
            </a:r>
          </a:p>
          <a:p>
            <a:r>
              <a:rPr lang="en-US" dirty="0"/>
              <a:t>Mostly healthy fats :which do no increases the risk of heart disease</a:t>
            </a:r>
          </a:p>
          <a:p>
            <a:pPr>
              <a:buNone/>
            </a:pPr>
            <a:r>
              <a:rPr lang="en-US" b="1" u="sng" dirty="0"/>
              <a:t>effects of  taking  excessive  fats  : </a:t>
            </a:r>
          </a:p>
          <a:p>
            <a:r>
              <a:rPr lang="en-US" dirty="0"/>
              <a:t>Heart attack </a:t>
            </a:r>
          </a:p>
          <a:p>
            <a:r>
              <a:rPr lang="en-US" dirty="0"/>
              <a:t>Joints pain</a:t>
            </a:r>
          </a:p>
          <a:p>
            <a:r>
              <a:rPr lang="en-US" dirty="0"/>
              <a:t>Obesity </a:t>
            </a:r>
          </a:p>
          <a:p>
            <a:r>
              <a:rPr lang="en-US" dirty="0"/>
              <a:t>Increase in blood pressure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fats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2 cm3 of  oil  in a test tube and add ethanol .add some water in it . Initial solution is clear but if fats  are present it turns into milky white/ cloudy Solution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Function </a:t>
            </a:r>
          </a:p>
          <a:p>
            <a:r>
              <a:rPr lang="en-US" dirty="0"/>
              <a:t>Keep us hydrated</a:t>
            </a:r>
            <a:endParaRPr lang="en-US" b="1" dirty="0"/>
          </a:p>
          <a:p>
            <a:r>
              <a:rPr lang="en-US" dirty="0"/>
              <a:t>The medium in which various chemical reaction of an organism occur .</a:t>
            </a:r>
          </a:p>
          <a:p>
            <a:r>
              <a:rPr lang="en-US" dirty="0"/>
              <a:t>A transporting agent for 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Digested food substances from intestine to other parts of body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Excretory products from the tissue cells to the excretory organs </a:t>
            </a:r>
          </a:p>
          <a:p>
            <a:r>
              <a:rPr lang="en-US" dirty="0"/>
              <a:t>It helps to regulate body temperature</a:t>
            </a:r>
          </a:p>
          <a:p>
            <a:r>
              <a:rPr lang="en-US" dirty="0"/>
              <a:t>It is the main raw material for </a:t>
            </a:r>
            <a:r>
              <a:rPr lang="en-US"/>
              <a:t>photosynthesis .</a:t>
            </a:r>
            <a:endParaRPr lang="en-US" b="1" dirty="0"/>
          </a:p>
          <a:p>
            <a:pPr>
              <a:buNone/>
            </a:pPr>
            <a:r>
              <a:rPr lang="en-US" b="1" dirty="0"/>
              <a:t>Deficiency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Dehydration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47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8001000" cy="4495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990600"/>
          <a:ext cx="6629400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547">
                <a:tc>
                  <a:txBody>
                    <a:bodyPr/>
                    <a:lstStyle/>
                    <a:p>
                      <a:r>
                        <a:rPr lang="en-US" dirty="0"/>
                        <a:t>Nutrients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Test/ reagent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observations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Heat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  <a:r>
                        <a:rPr lang="en-US" baseline="0" dirty="0"/>
                        <a:t> required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82">
                <a:tc>
                  <a:txBody>
                    <a:bodyPr/>
                    <a:lstStyle/>
                    <a:p>
                      <a:r>
                        <a:rPr lang="en-US" dirty="0"/>
                        <a:t>Reducing 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Benedict</a:t>
                      </a:r>
                      <a:r>
                        <a:rPr lang="en-US" baseline="0" dirty="0"/>
                        <a:t>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Brick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182">
                <a:tc>
                  <a:txBody>
                    <a:bodyPr/>
                    <a:lstStyle/>
                    <a:p>
                      <a:r>
                        <a:rPr lang="en-US" dirty="0"/>
                        <a:t>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Biuret</a:t>
                      </a:r>
                      <a:r>
                        <a:rPr lang="en-US" dirty="0"/>
                        <a:t> 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547">
                <a:tc>
                  <a:txBody>
                    <a:bodyPr/>
                    <a:lstStyle/>
                    <a:p>
                      <a:r>
                        <a:rPr lang="en-US" dirty="0"/>
                        <a:t>Fats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Ethanol emulsion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Milky white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182">
                <a:tc>
                  <a:txBody>
                    <a:bodyPr/>
                    <a:lstStyle/>
                    <a:p>
                      <a:r>
                        <a:rPr lang="en-US" dirty="0"/>
                        <a:t>starch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Iodine solution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 brown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 black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838200"/>
          </a:xfrm>
        </p:spPr>
        <p:txBody>
          <a:bodyPr>
            <a:normAutofit/>
          </a:bodyPr>
          <a:lstStyle/>
          <a:p>
            <a:r>
              <a:rPr lang="en-US"/>
              <a:t>MICRO NUTRIENTS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940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2886">
                <a:tc>
                  <a:txBody>
                    <a:bodyPr/>
                    <a:lstStyle/>
                    <a:p>
                      <a:r>
                        <a:rPr lang="en-US" dirty="0"/>
                        <a:t>Nutrients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Symptoms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dirty="0"/>
                        <a:t>Vitamin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Citrus fruits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e.g</a:t>
                      </a:r>
                      <a:r>
                        <a:rPr lang="en-US" baseline="0" dirty="0"/>
                        <a:t> lemon , oranges , green vegetables , spinach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Development of gums and teeth , proper</a:t>
                      </a:r>
                      <a:r>
                        <a:rPr lang="en-US" baseline="0" dirty="0"/>
                        <a:t> development of skin ,</a:t>
                      </a:r>
                    </a:p>
                    <a:p>
                      <a:r>
                        <a:rPr lang="en-US" baseline="0" dirty="0"/>
                        <a:t>Promotes development of connective tissues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Scurvy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Bleeding gums ,</a:t>
                      </a:r>
                      <a:r>
                        <a:rPr lang="en-US" baseline="0" dirty="0"/>
                        <a:t> dry and scaly skin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dirty="0"/>
                        <a:t>Vitamin 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 and dairy products , fish egg yolk,</a:t>
                      </a:r>
                      <a:r>
                        <a:rPr lang="en-US" baseline="0" dirty="0"/>
                        <a:t> green vegetables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 bones strong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Rickets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Soft and spongy bones /brittle</a:t>
                      </a:r>
                      <a:r>
                        <a:rPr lang="en-US" baseline="0" dirty="0"/>
                        <a:t> bones</a:t>
                      </a:r>
                      <a:r>
                        <a:rPr lang="en-US" dirty="0"/>
                        <a:t> bowed</a:t>
                      </a:r>
                      <a:r>
                        <a:rPr lang="en-US" baseline="0" dirty="0"/>
                        <a:t> legs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dirty="0"/>
                        <a:t>Calcium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 , meat , fruits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 bones strong , make teeth healthy ,necessary for blood clotting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Rickets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</a:t>
                      </a:r>
                      <a:r>
                        <a:rPr lang="en-US" baseline="0" dirty="0"/>
                        <a:t> teeth , soft and spongy bones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dirty="0"/>
                        <a:t>Iron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 meat , liver </a:t>
                      </a:r>
                      <a:r>
                        <a:rPr lang="en-US" baseline="0" dirty="0"/>
                        <a:t> of goat , fish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Synthesis of hemoglobin</a:t>
                      </a:r>
                      <a:r>
                        <a:rPr lang="en-US" baseline="0" dirty="0"/>
                        <a:t> , muscles strength , strong joints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Anemia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Depression , spot around</a:t>
                      </a:r>
                      <a:r>
                        <a:rPr lang="en-US" baseline="0" dirty="0"/>
                        <a:t> eyes , fatigue , weakness ,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dirty="0"/>
                        <a:t>Roughages (</a:t>
                      </a:r>
                      <a:r>
                        <a:rPr lang="en-US" dirty="0" err="1"/>
                        <a:t>Fibre</a:t>
                      </a:r>
                      <a:r>
                        <a:rPr lang="en-US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  <a:r>
                        <a:rPr lang="en-US" baseline="0" dirty="0"/>
                        <a:t> vegetables </a:t>
                      </a:r>
                      <a:r>
                        <a:rPr lang="en-US" dirty="0"/>
                        <a:t> , banana , cereals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Proper</a:t>
                      </a:r>
                      <a:r>
                        <a:rPr lang="en-US" baseline="0" dirty="0"/>
                        <a:t> working of digestive system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Stomach</a:t>
                      </a:r>
                      <a:r>
                        <a:rPr lang="en-US" baseline="0" dirty="0"/>
                        <a:t> cancer </a:t>
                      </a:r>
                      <a:endParaRPr lang="en-US" dirty="0"/>
                    </a:p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scurvy-tee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4400" y="685800"/>
            <a:ext cx="4577549" cy="3429000"/>
          </a:xfrm>
        </p:spPr>
      </p:pic>
      <p:pic>
        <p:nvPicPr>
          <p:cNvPr id="11" name="Picture 10" descr="800w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838200"/>
            <a:ext cx="6422571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chthyosis2-1296x728-Hea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819" y="2286000"/>
            <a:ext cx="6844735" cy="38401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9487-007D-7441-88DA-E8DA57B3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 nutrients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7CF07-EE51-3B4F-9AAB-E40833AB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Carbohydrates</a:t>
            </a:r>
          </a:p>
          <a:p>
            <a:r>
              <a:rPr lang="en-US"/>
              <a:t>Proteins</a:t>
            </a:r>
          </a:p>
          <a:p>
            <a:r>
              <a:rPr lang="en-US"/>
              <a:t>Fats </a:t>
            </a:r>
          </a:p>
          <a:p>
            <a:r>
              <a:rPr lang="en-US"/>
              <a:t>Vitamins</a:t>
            </a:r>
          </a:p>
          <a:p>
            <a:r>
              <a:rPr lang="en-US"/>
              <a:t>Fiber</a:t>
            </a:r>
          </a:p>
          <a:p>
            <a:r>
              <a:rPr lang="en-US"/>
              <a:t>Mineral</a:t>
            </a:r>
          </a:p>
          <a:p>
            <a:r>
              <a:rPr lang="en-US"/>
              <a:t>water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82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7B18E4000000578-5228125-image-a-18_1514892430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86" y="0"/>
            <a:ext cx="65580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cke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596356"/>
            <a:ext cx="3810000" cy="25336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diet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Balance diet contain right amount of carbohydrates , fats proteins , vitamins , minerals and  </a:t>
            </a:r>
            <a:r>
              <a:rPr lang="en-US" dirty="0" err="1"/>
              <a:t>fibre</a:t>
            </a:r>
            <a:r>
              <a:rPr lang="en-US" dirty="0"/>
              <a:t> to provide energy to meet daily requirement . </a:t>
            </a:r>
          </a:p>
          <a:p>
            <a:pPr>
              <a:buNone/>
            </a:pPr>
            <a:r>
              <a:rPr lang="en-US" b="1" dirty="0"/>
              <a:t>Factors affecting the balance diet </a:t>
            </a:r>
          </a:p>
          <a:p>
            <a:pPr>
              <a:buNone/>
            </a:pPr>
            <a:r>
              <a:rPr lang="en-US" dirty="0"/>
              <a:t>Climate </a:t>
            </a:r>
          </a:p>
          <a:p>
            <a:pPr>
              <a:buNone/>
            </a:pPr>
            <a:r>
              <a:rPr lang="en-US" dirty="0"/>
              <a:t>Age</a:t>
            </a:r>
          </a:p>
          <a:p>
            <a:pPr>
              <a:buNone/>
            </a:pPr>
            <a:r>
              <a:rPr lang="en-US" dirty="0"/>
              <a:t>Gender</a:t>
            </a:r>
          </a:p>
          <a:p>
            <a:pPr>
              <a:buNone/>
            </a:pPr>
            <a:r>
              <a:rPr lang="en-US" dirty="0"/>
              <a:t>Occupation </a:t>
            </a:r>
          </a:p>
          <a:p>
            <a:pPr>
              <a:buNone/>
            </a:pPr>
            <a:r>
              <a:rPr lang="en-US" dirty="0"/>
              <a:t>Health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problems / famine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r>
              <a:rPr lang="en-US" sz="2600" dirty="0"/>
              <a:t>Starvations		Malnutrition / unbalance diet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Starvation</a:t>
            </a:r>
            <a:r>
              <a:rPr lang="en-US" dirty="0"/>
              <a:t> is when a person or animal has not eaten food for such a time that they are unable to do things in a normal way</a:t>
            </a:r>
            <a:endParaRPr lang="en-US" b="1" dirty="0"/>
          </a:p>
          <a:p>
            <a:pPr>
              <a:buNone/>
            </a:pPr>
            <a:r>
              <a:rPr lang="en-US" b="1" dirty="0"/>
              <a:t>Malnutrition has two types </a:t>
            </a:r>
          </a:p>
          <a:p>
            <a:pPr>
              <a:buNone/>
            </a:pPr>
            <a:r>
              <a:rPr lang="en-US" b="1" dirty="0"/>
              <a:t>Over nutrition : </a:t>
            </a:r>
            <a:r>
              <a:rPr lang="en-US" dirty="0"/>
              <a:t>when nutrition are in more supply than required</a:t>
            </a:r>
          </a:p>
          <a:p>
            <a:pPr>
              <a:buNone/>
            </a:pPr>
            <a:r>
              <a:rPr lang="en-US" b="1" dirty="0"/>
              <a:t>Under nutrition </a:t>
            </a:r>
            <a:r>
              <a:rPr lang="en-US" dirty="0"/>
              <a:t>: when nutrition are in less supply than required 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305300" y="20193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5200" y="2209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276600" y="2438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524500" y="24003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Factors lead to famine </a:t>
            </a:r>
          </a:p>
          <a:p>
            <a:pPr>
              <a:buNone/>
            </a:pPr>
            <a:r>
              <a:rPr lang="en-US" dirty="0"/>
              <a:t>Warfare </a:t>
            </a:r>
          </a:p>
          <a:p>
            <a:pPr>
              <a:buNone/>
            </a:pPr>
            <a:r>
              <a:rPr lang="en-US" dirty="0"/>
              <a:t>Earthquake, flood </a:t>
            </a:r>
          </a:p>
          <a:p>
            <a:pPr>
              <a:buNone/>
            </a:pPr>
            <a:r>
              <a:rPr lang="en-US" dirty="0"/>
              <a:t>Increasing population </a:t>
            </a:r>
          </a:p>
          <a:p>
            <a:pPr>
              <a:buNone/>
            </a:pPr>
            <a:r>
              <a:rPr lang="en-US" dirty="0"/>
              <a:t>Growing of bad crops </a:t>
            </a:r>
          </a:p>
          <a:p>
            <a:pPr>
              <a:buNone/>
            </a:pPr>
            <a:r>
              <a:rPr lang="en-US" dirty="0"/>
              <a:t>Unequal distribution of food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53D5-5335-7F4D-93D3-6ACF912B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compounds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54F6B-3842-5F47-852A-8567705B1A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Organic :compounds which are made up of hydrocarbon. For example : glucose (             )</a:t>
                </a:r>
              </a:p>
              <a:p>
                <a:endParaRPr lang="en-US" dirty="0"/>
              </a:p>
              <a:p>
                <a:r>
                  <a:rPr lang="en-US" dirty="0"/>
                  <a:t>Inorganic :compounds which are not made up of hydrocarbon . For example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54F6B-3842-5F47-852A-8567705B1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891C38-E8FC-432D-8D24-3A1233ECD1EE}"/>
                  </a:ext>
                </a:extLst>
              </p:cNvPr>
              <p:cNvSpPr txBox="1"/>
              <p:nvPr/>
            </p:nvSpPr>
            <p:spPr>
              <a:xfrm>
                <a:off x="7010400" y="2286000"/>
                <a:ext cx="1187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891C38-E8FC-432D-8D24-3A1233ECD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286000"/>
                <a:ext cx="1187056" cy="369332"/>
              </a:xfrm>
              <a:prstGeom prst="rect">
                <a:avLst/>
              </a:prstGeom>
              <a:blipFill>
                <a:blip r:embed="rId3"/>
                <a:stretch>
                  <a:fillRect l="-5641" r="-153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58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80EA-0E0A-834D-89D9-D256D5D8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nutrients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DABB-4609-7A46-B4DC-7EB28BDDE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Macronutrients</a:t>
            </a:r>
            <a:r>
              <a:rPr lang="en-US" dirty="0"/>
              <a:t> :nutrients which are required in larger amount like carbohydrates, fats, proteins</a:t>
            </a:r>
          </a:p>
          <a:p>
            <a:r>
              <a:rPr lang="en-US" b="1" dirty="0"/>
              <a:t>Micronutrients</a:t>
            </a:r>
            <a:r>
              <a:rPr lang="en-US" dirty="0"/>
              <a:t> :nutrients which are required in lesser amount like minerals </a:t>
            </a:r>
          </a:p>
        </p:txBody>
      </p:sp>
    </p:spTree>
    <p:extLst>
      <p:ext uri="{BB962C8B-B14F-4D97-AF65-F5344CB8AC3E}">
        <p14:creationId xmlns:p14="http://schemas.microsoft.com/office/powerpoint/2010/main" val="418545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F8F9-2705-D841-BDEC-842493F9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E66C-1060-6A4E-A306-83DF6BCAE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organic compound made up of carbon, hydrogen and oxygen.</a:t>
            </a:r>
          </a:p>
          <a:p>
            <a:r>
              <a:rPr lang="en-US" dirty="0"/>
              <a:t>Hydrogen and oxygen exist as 2:1 </a:t>
            </a:r>
          </a:p>
          <a:p>
            <a:r>
              <a:rPr lang="en-US" dirty="0"/>
              <a:t>For example : glucose  (               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5C5682-0652-493B-8FAD-B369D034E19F}"/>
                  </a:ext>
                </a:extLst>
              </p:cNvPr>
              <p:cNvSpPr txBox="1"/>
              <p:nvPr/>
            </p:nvSpPr>
            <p:spPr>
              <a:xfrm>
                <a:off x="4876800" y="3429000"/>
                <a:ext cx="1187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5C5682-0652-493B-8FAD-B369D034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429000"/>
                <a:ext cx="1187056" cy="369332"/>
              </a:xfrm>
              <a:prstGeom prst="rect">
                <a:avLst/>
              </a:prstGeom>
              <a:blipFill>
                <a:blip r:embed="rId2"/>
                <a:stretch>
                  <a:fillRect l="-5641" r="-153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6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D803-303F-F74A-8494-F13D46BF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DCAC65-61F4-324D-9A05-6861557A5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969164"/>
            <a:ext cx="5496810" cy="5207799"/>
          </a:xfrm>
        </p:spPr>
      </p:pic>
    </p:spTree>
    <p:extLst>
      <p:ext uri="{BB962C8B-B14F-4D97-AF65-F5344CB8AC3E}">
        <p14:creationId xmlns:p14="http://schemas.microsoft.com/office/powerpoint/2010/main" val="330840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199"/>
          </a:xfrm>
        </p:spPr>
        <p:txBody>
          <a:bodyPr/>
          <a:lstStyle/>
          <a:p>
            <a:r>
              <a:rPr lang="en-US" dirty="0" err="1"/>
              <a:t>Monosaccharides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114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also known as simple sugar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Sweet in taste . Soluble in water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easily pass through cell membrane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have same molecular formula C6H12O6 but different structural formula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A174-589E-5A4A-BB9B-05595B43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Disaccharide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D54D2-B3CD-7A4B-98FD-77ED38A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two monosaccharides combine together with the release of water, a disaccharide is formed </a:t>
            </a:r>
          </a:p>
          <a:p>
            <a:r>
              <a:rPr lang="en-US" dirty="0"/>
              <a:t> glucose +glucose	→	maltose + water </a:t>
            </a:r>
          </a:p>
          <a:p>
            <a:r>
              <a:rPr lang="en-US" dirty="0"/>
              <a:t>Glucose +fructose →       </a:t>
            </a:r>
            <a:r>
              <a:rPr lang="en-US" dirty="0" err="1"/>
              <a:t>sucrose+water</a:t>
            </a:r>
            <a:endParaRPr lang="en-US" dirty="0"/>
          </a:p>
          <a:p>
            <a:r>
              <a:rPr lang="en-US" dirty="0"/>
              <a:t>Glucose +</a:t>
            </a:r>
            <a:r>
              <a:rPr lang="en-US" dirty="0" err="1"/>
              <a:t>galactose</a:t>
            </a:r>
            <a:r>
              <a:rPr lang="en-US" dirty="0"/>
              <a:t> →      lactose + water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45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1188</Words>
  <Application>Microsoft Office PowerPoint</Application>
  <PresentationFormat>On-screen Show (4:3)</PresentationFormat>
  <Paragraphs>221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Wingdings</vt:lpstr>
      <vt:lpstr>Office Theme</vt:lpstr>
      <vt:lpstr>Packager Shell Object</vt:lpstr>
      <vt:lpstr>Nutrients </vt:lpstr>
      <vt:lpstr>PowerPoint Presentation</vt:lpstr>
      <vt:lpstr>7 nutrients </vt:lpstr>
      <vt:lpstr>Types of compounds </vt:lpstr>
      <vt:lpstr>Types of nutrients </vt:lpstr>
      <vt:lpstr>Carbohydrates</vt:lpstr>
      <vt:lpstr>PowerPoint Presentation</vt:lpstr>
      <vt:lpstr>Monosaccharides </vt:lpstr>
      <vt:lpstr>Disaccharide </vt:lpstr>
      <vt:lpstr>Properties of Disaccharide </vt:lpstr>
      <vt:lpstr>PowerPoint Presentation</vt:lpstr>
      <vt:lpstr>PowerPoint Presentation</vt:lpstr>
      <vt:lpstr>Polysaccharide </vt:lpstr>
      <vt:lpstr>Importance of carbohydrates </vt:lpstr>
      <vt:lpstr>Test for reducing sugar</vt:lpstr>
      <vt:lpstr>PowerPoint Presentation</vt:lpstr>
      <vt:lpstr>Protein </vt:lpstr>
      <vt:lpstr>Kwashiorkor </vt:lpstr>
      <vt:lpstr>PowerPoint Presentation</vt:lpstr>
      <vt:lpstr>Test for proteins </vt:lpstr>
      <vt:lpstr>Lipids/ fats  </vt:lpstr>
      <vt:lpstr>PowerPoint Presentation</vt:lpstr>
      <vt:lpstr>PowerPoint Presentation</vt:lpstr>
      <vt:lpstr>Test for fats </vt:lpstr>
      <vt:lpstr>Water </vt:lpstr>
      <vt:lpstr>PowerPoint Presentation</vt:lpstr>
      <vt:lpstr>MICRO NUTRIENTS </vt:lpstr>
      <vt:lpstr>PowerPoint Presentation</vt:lpstr>
      <vt:lpstr>PowerPoint Presentation</vt:lpstr>
      <vt:lpstr>PowerPoint Presentation</vt:lpstr>
      <vt:lpstr>PowerPoint Presentation</vt:lpstr>
      <vt:lpstr>Balance diet </vt:lpstr>
      <vt:lpstr>Food problems / famine 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Monosaccharides</dc:title>
  <dc:creator>Iqra Fatima</dc:creator>
  <cp:lastModifiedBy>Toshiba</cp:lastModifiedBy>
  <cp:revision>49</cp:revision>
  <dcterms:created xsi:type="dcterms:W3CDTF">2020-01-21T03:29:01Z</dcterms:created>
  <dcterms:modified xsi:type="dcterms:W3CDTF">2021-11-11T04:22:40Z</dcterms:modified>
</cp:coreProperties>
</file>