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6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0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033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82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5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7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78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5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4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4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8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4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5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6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3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4392D9-5326-4646-AC8A-94D403198081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18EBB-7AA4-42F8-AFEF-F3076D880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55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Ch:8-9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Mohammad Haseeb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34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NCA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Non-current assets are assets that:</a:t>
            </a:r>
          </a:p>
          <a:p>
            <a:r>
              <a:rPr lang="en-US" dirty="0"/>
              <a:t>1 were not bought primarily to be sold; but</a:t>
            </a:r>
          </a:p>
          <a:p>
            <a:r>
              <a:rPr lang="en-US" dirty="0"/>
              <a:t>2 are to be used in the business; and</a:t>
            </a:r>
          </a:p>
          <a:p>
            <a:r>
              <a:rPr lang="en-US" dirty="0"/>
              <a:t>3 are expected to be of use to the business for a long time.</a:t>
            </a:r>
          </a:p>
          <a:p>
            <a:r>
              <a:rPr lang="en-US" dirty="0"/>
              <a:t>Examples: buildings, machinery, motor vehicles, fixtures and fittings</a:t>
            </a:r>
            <a:r>
              <a:rPr lang="en-US" dirty="0" smtClean="0"/>
              <a:t>.</a:t>
            </a:r>
          </a:p>
          <a:p>
            <a:r>
              <a:rPr lang="en-US" dirty="0"/>
              <a:t>Non-current assets are listed first in the statement of financial position starting with those the</a:t>
            </a:r>
          </a:p>
          <a:p>
            <a:r>
              <a:rPr lang="en-US" dirty="0"/>
              <a:t>business will keep the longest, down to those which will not be kept so long.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6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Current assets are assets that are likely to change in the short term and certainly within twelve</a:t>
            </a:r>
          </a:p>
          <a:p>
            <a:r>
              <a:rPr lang="en-US" dirty="0"/>
              <a:t>months of the date of the statement of financial position. They include items held for resale at a</a:t>
            </a:r>
          </a:p>
          <a:p>
            <a:r>
              <a:rPr lang="en-US" dirty="0" smtClean="0"/>
              <a:t>accounts </a:t>
            </a:r>
            <a:r>
              <a:rPr lang="en-US" dirty="0"/>
              <a:t>receivable, cash in the bank, and cash in </a:t>
            </a:r>
            <a:r>
              <a:rPr lang="en-US" dirty="0" smtClean="0"/>
              <a:t>hand, INVENTORY</a:t>
            </a:r>
            <a:endParaRPr lang="en-US" dirty="0"/>
          </a:p>
          <a:p>
            <a:r>
              <a:rPr lang="en-US" dirty="0"/>
              <a:t>These are listed in increasing order of liquidity - that is, starting with the asset furthest </a:t>
            </a:r>
            <a:r>
              <a:rPr lang="en-US" dirty="0" smtClean="0"/>
              <a:t>away from </a:t>
            </a:r>
            <a:r>
              <a:rPr lang="en-US" dirty="0"/>
              <a:t>being turned into cash, and finishing with cash </a:t>
            </a:r>
            <a:r>
              <a:rPr lang="en-US" dirty="0" smtClean="0"/>
              <a:t>itself(Liquidity sequence). </a:t>
            </a:r>
            <a:r>
              <a:rPr lang="en-US" dirty="0"/>
              <a:t>For instance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Current </a:t>
            </a:r>
            <a:r>
              <a:rPr lang="en-US" dirty="0"/>
              <a:t>assets</a:t>
            </a:r>
          </a:p>
          <a:p>
            <a:r>
              <a:rPr lang="en-US" dirty="0"/>
              <a:t>1 Inventory</a:t>
            </a:r>
          </a:p>
          <a:p>
            <a:r>
              <a:rPr lang="en-US" dirty="0"/>
              <a:t>2 Accounts receivable</a:t>
            </a:r>
          </a:p>
          <a:p>
            <a:r>
              <a:rPr lang="en-US" dirty="0"/>
              <a:t>3 Cash at bank</a:t>
            </a:r>
          </a:p>
          <a:p>
            <a:r>
              <a:rPr lang="en-US" dirty="0"/>
              <a:t>4 Cash in hand</a:t>
            </a:r>
          </a:p>
        </p:txBody>
      </p:sp>
    </p:spTree>
    <p:extLst>
      <p:ext uri="{BB962C8B-B14F-4D97-AF65-F5344CB8AC3E}">
        <p14:creationId xmlns:p14="http://schemas.microsoft.com/office/powerpoint/2010/main" val="134815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two categories of liabilities, current liabilities and non-current liabilities.</a:t>
            </a:r>
          </a:p>
          <a:p>
            <a:pPr marL="0" indent="0">
              <a:buNone/>
            </a:pPr>
            <a:r>
              <a:rPr lang="en-US" dirty="0"/>
              <a:t>Current liabilities</a:t>
            </a:r>
          </a:p>
          <a:p>
            <a:r>
              <a:rPr lang="en-US" dirty="0"/>
              <a:t>Current liabilities are items that have to be paid within a year of the date of the statement </a:t>
            </a:r>
            <a:r>
              <a:rPr lang="en-US" dirty="0" smtClean="0"/>
              <a:t>of financial </a:t>
            </a:r>
            <a:r>
              <a:rPr lang="en-US" dirty="0"/>
              <a:t>position.</a:t>
            </a:r>
          </a:p>
          <a:p>
            <a:r>
              <a:rPr lang="en-US" dirty="0"/>
              <a:t>Examples: bank overdrafts, accounts payable resulting from the purchase on time of goods </a:t>
            </a:r>
            <a:r>
              <a:rPr lang="en-US" dirty="0" smtClean="0"/>
              <a:t>for </a:t>
            </a:r>
            <a:r>
              <a:rPr lang="en-US" dirty="0" smtClean="0"/>
              <a:t>resale</a:t>
            </a:r>
            <a:r>
              <a:rPr lang="en-US" dirty="0" smtClean="0"/>
              <a:t>, INTEREST PAYABLE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Non-current liabilities</a:t>
            </a:r>
          </a:p>
          <a:p>
            <a:r>
              <a:rPr lang="en-US" dirty="0"/>
              <a:t>Non-current liabilities are items that have to be paid more than a year after the date of the </a:t>
            </a:r>
            <a:r>
              <a:rPr lang="en-US" dirty="0" smtClean="0"/>
              <a:t>statement of </a:t>
            </a:r>
            <a:r>
              <a:rPr lang="en-US" dirty="0"/>
              <a:t>financial position.</a:t>
            </a:r>
          </a:p>
          <a:p>
            <a:r>
              <a:rPr lang="en-US" dirty="0"/>
              <a:t>Examples: bank loans, loans from other businesses.</a:t>
            </a:r>
          </a:p>
        </p:txBody>
      </p:sp>
    </p:spTree>
    <p:extLst>
      <p:ext uri="{BB962C8B-B14F-4D97-AF65-F5344CB8AC3E}">
        <p14:creationId xmlns:p14="http://schemas.microsoft.com/office/powerpoint/2010/main" val="229647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Sheet/ Statement of Financial Statement Format (Vertical)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529" y="1853248"/>
            <a:ext cx="8451272" cy="4351338"/>
          </a:xfrm>
        </p:spPr>
      </p:pic>
    </p:spTree>
    <p:extLst>
      <p:ext uri="{BB962C8B-B14F-4D97-AF65-F5344CB8AC3E}">
        <p14:creationId xmlns:p14="http://schemas.microsoft.com/office/powerpoint/2010/main" val="22883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564"/>
            <a:ext cx="10515600" cy="486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SEE PAGE 107-108 OF FRANK WOOD (132-133 IF USING ADOBE READER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59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goods are delivered by suppliers or sent to </a:t>
            </a:r>
            <a:r>
              <a:rPr lang="en-US" dirty="0" smtClean="0"/>
              <a:t>customers, the </a:t>
            </a:r>
            <a:r>
              <a:rPr lang="en-US" dirty="0"/>
              <a:t>cost of transporting the goods is often an additional charge to the buyer. This </a:t>
            </a:r>
            <a:r>
              <a:rPr lang="en-US" dirty="0" smtClean="0"/>
              <a:t>charge is </a:t>
            </a:r>
            <a:r>
              <a:rPr lang="en-US" dirty="0"/>
              <a:t>called 'carriage'. </a:t>
            </a:r>
          </a:p>
          <a:p>
            <a:r>
              <a:rPr lang="en-US" dirty="0" smtClean="0"/>
              <a:t>When </a:t>
            </a:r>
            <a:r>
              <a:rPr lang="en-US" dirty="0"/>
              <a:t>it is charged for delivery of goods purchased, it is called </a:t>
            </a:r>
            <a:r>
              <a:rPr lang="en-US" dirty="0" smtClean="0"/>
              <a:t>carriage inwards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Carriage </a:t>
            </a:r>
            <a:r>
              <a:rPr lang="en-US" dirty="0"/>
              <a:t>charged on goods sent out by a business to its customers is called </a:t>
            </a:r>
            <a:r>
              <a:rPr lang="en-US" dirty="0" smtClean="0"/>
              <a:t>carriage outwards.</a:t>
            </a:r>
          </a:p>
          <a:p>
            <a:r>
              <a:rPr lang="en-US" dirty="0"/>
              <a:t>carriage inwards is always added to the cost of purchases in </a:t>
            </a:r>
            <a:r>
              <a:rPr lang="en-US" dirty="0" smtClean="0"/>
              <a:t>the trading </a:t>
            </a:r>
            <a:r>
              <a:rPr lang="en-US" dirty="0"/>
              <a:t>account</a:t>
            </a:r>
            <a:r>
              <a:rPr lang="en-US" dirty="0" smtClean="0"/>
              <a:t>.</a:t>
            </a:r>
          </a:p>
          <a:p>
            <a:r>
              <a:rPr lang="en-US" dirty="0"/>
              <a:t>Carriage outwards is always entered in the profit and loss </a:t>
            </a:r>
            <a:r>
              <a:rPr lang="en-US" dirty="0" smtClean="0"/>
              <a:t>account section </a:t>
            </a:r>
            <a:r>
              <a:rPr lang="en-US" dirty="0"/>
              <a:t>of the statement of profit or loss. It is never included in the calculation of gross profit.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54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421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Ch:8-9</vt:lpstr>
      <vt:lpstr>NCA </vt:lpstr>
      <vt:lpstr>CA</vt:lpstr>
      <vt:lpstr>Liabilities</vt:lpstr>
      <vt:lpstr>Balance Sheet/ Statement of Financial Statement Format (Vertical)</vt:lpstr>
      <vt:lpstr>Notes</vt:lpstr>
      <vt:lpstr>Carriage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Ch:8</dc:title>
  <dc:creator>Hunani Trading Co</dc:creator>
  <cp:lastModifiedBy>Hunani Trading Co</cp:lastModifiedBy>
  <cp:revision>7</cp:revision>
  <dcterms:created xsi:type="dcterms:W3CDTF">2021-09-13T07:18:59Z</dcterms:created>
  <dcterms:modified xsi:type="dcterms:W3CDTF">2021-10-10T17:20:06Z</dcterms:modified>
</cp:coreProperties>
</file>